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7"/>
  </p:notesMasterIdLst>
  <p:sldIdLst>
    <p:sldId id="283" r:id="rId2"/>
    <p:sldId id="293" r:id="rId3"/>
    <p:sldId id="301" r:id="rId4"/>
    <p:sldId id="302" r:id="rId5"/>
    <p:sldId id="288" r:id="rId6"/>
    <p:sldId id="289" r:id="rId7"/>
    <p:sldId id="291" r:id="rId8"/>
    <p:sldId id="290" r:id="rId9"/>
    <p:sldId id="292" r:id="rId10"/>
    <p:sldId id="287" r:id="rId11"/>
    <p:sldId id="285" r:id="rId12"/>
    <p:sldId id="286" r:id="rId13"/>
    <p:sldId id="295" r:id="rId14"/>
    <p:sldId id="294" r:id="rId15"/>
    <p:sldId id="297" r:id="rId16"/>
    <p:sldId id="300" r:id="rId17"/>
    <p:sldId id="298" r:id="rId18"/>
    <p:sldId id="299" r:id="rId19"/>
    <p:sldId id="284" r:id="rId20"/>
    <p:sldId id="296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0" r:id="rId30"/>
    <p:sldId id="306" r:id="rId31"/>
    <p:sldId id="307" r:id="rId32"/>
    <p:sldId id="308" r:id="rId33"/>
    <p:sldId id="309" r:id="rId34"/>
    <p:sldId id="304" r:id="rId35"/>
    <p:sldId id="305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FF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99A08AE-EB74-4A6A-8D11-E8A9DE9844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fld id="{23A1BFE8-14C1-47B1-B789-4C06BB6FE5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4D630-541F-4221-B770-8DD3A791D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1630D-3B60-452B-BF86-4B905D30FD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8069FB0-AE5E-46D3-990E-DAE0DCCC0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13842-EC92-4780-B7F6-BDE09FF8EB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C2F12-9367-4CE4-9131-31F7116BD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1CC82-9FD9-4D95-9EE9-6092802BE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4F588-1A3C-463E-8F2D-B4AD2C04BB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6FCDB-40B6-4A6B-9921-5453D2C25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B2CC1-2716-44F7-8B66-00B35A2D25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BFF38-5C97-4E62-A9BC-304F05EA34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135A9-9BD5-43A9-855C-3B28F0DBFC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39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Times New Roman" pitchFamily="18" charset="0"/>
              </a:defRPr>
            </a:lvl1pPr>
          </a:lstStyle>
          <a:p>
            <a:fld id="{AC9B12ED-56A7-4205-A4D4-A847710E2E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Monotype Sorts" pitchFamily="2" charset="2"/>
        <a:buChar char="§"/>
        <a:defRPr kumimoji="1"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50000"/>
        <a:buFont typeface="Monotype Sorts" pitchFamily="2" charset="2"/>
        <a:buChar char="l"/>
        <a:defRPr kumimoji="1" sz="2800">
          <a:solidFill>
            <a:srgbClr val="FF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rgbClr val="FF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FF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FFFF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FFFF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FFFF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FFFF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Cities and Urban Geography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ln/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800"/>
              <a:t>Historic Cities and City Functions</a:t>
            </a:r>
          </a:p>
          <a:p>
            <a:pPr>
              <a:buClr>
                <a:schemeClr val="accent2"/>
              </a:buClr>
            </a:pPr>
            <a:r>
              <a:rPr lang="en-US" sz="2800"/>
              <a:t>Geographic Observations of City Location and Size</a:t>
            </a:r>
          </a:p>
          <a:p>
            <a:pPr>
              <a:buClr>
                <a:schemeClr val="accent2"/>
              </a:buClr>
            </a:pPr>
            <a:r>
              <a:rPr lang="en-US" sz="2800"/>
              <a:t>The World’s Largest Cities</a:t>
            </a:r>
          </a:p>
          <a:p>
            <a:pPr>
              <a:buClr>
                <a:schemeClr val="accent2"/>
              </a:buClr>
            </a:pPr>
            <a:r>
              <a:rPr lang="en-US" sz="2800"/>
              <a:t>Suburbanization and Edge Cities</a:t>
            </a:r>
          </a:p>
          <a:p>
            <a:pPr>
              <a:buClr>
                <a:schemeClr val="accent2"/>
              </a:buClr>
            </a:pPr>
            <a:r>
              <a:rPr lang="en-US" sz="2800"/>
              <a:t>Urban Problems</a:t>
            </a:r>
          </a:p>
        </p:txBody>
      </p:sp>
      <p:pic>
        <p:nvPicPr>
          <p:cNvPr id="46084" name="Picture 4" descr="venic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b="6380"/>
          <a:stretch>
            <a:fillRect/>
          </a:stretch>
        </p:blipFill>
        <p:spPr>
          <a:xfrm>
            <a:off x="4724400" y="4648200"/>
            <a:ext cx="2965450" cy="1981200"/>
          </a:xfrm>
          <a:noFill/>
          <a:ln/>
        </p:spPr>
      </p:pic>
      <p:pic>
        <p:nvPicPr>
          <p:cNvPr id="46086" name="Picture 6" descr="vega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b="8594"/>
          <a:stretch>
            <a:fillRect/>
          </a:stretch>
        </p:blipFill>
        <p:spPr>
          <a:xfrm>
            <a:off x="7851775" y="4876800"/>
            <a:ext cx="1292225" cy="1981200"/>
          </a:xfrm>
          <a:noFill/>
          <a:ln/>
        </p:spPr>
      </p:pic>
      <p:pic>
        <p:nvPicPr>
          <p:cNvPr id="46088" name="Picture 8" descr="DSCN0263-Hong-Kong-at-Night"/>
          <p:cNvPicPr>
            <a:picLocks noChangeAspect="1" noChangeArrowheads="1"/>
          </p:cNvPicPr>
          <p:nvPr/>
        </p:nvPicPr>
        <p:blipFill>
          <a:blip r:embed="rId4" cstate="print"/>
          <a:srcRect t="10747"/>
          <a:stretch>
            <a:fillRect/>
          </a:stretch>
        </p:blipFill>
        <p:spPr bwMode="auto">
          <a:xfrm>
            <a:off x="4800600" y="1981200"/>
            <a:ext cx="4038600" cy="2395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london"/>
          <p:cNvPicPr>
            <a:picLocks noChangeAspect="1" noChangeArrowheads="1"/>
          </p:cNvPicPr>
          <p:nvPr/>
        </p:nvPicPr>
        <p:blipFill>
          <a:blip r:embed="rId2" cstate="print"/>
          <a:srcRect l="3059" t="9125" r="5057" b="20802"/>
          <a:stretch>
            <a:fillRect/>
          </a:stretch>
        </p:blipFill>
        <p:spPr bwMode="auto">
          <a:xfrm>
            <a:off x="2133600" y="5029200"/>
            <a:ext cx="7010400" cy="1828800"/>
          </a:xfrm>
          <a:prstGeom prst="rect">
            <a:avLst/>
          </a:prstGeom>
          <a:noFill/>
        </p:spPr>
      </p:pic>
      <p:pic>
        <p:nvPicPr>
          <p:cNvPr id="50179" name="Picture 3" descr="batte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828800"/>
            <a:ext cx="3657600" cy="2743200"/>
          </a:xfrm>
          <a:prstGeom prst="rect">
            <a:avLst/>
          </a:prstGeom>
          <a:noFill/>
        </p:spPr>
      </p:pic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-381000"/>
            <a:ext cx="6400800" cy="1143000"/>
          </a:xfrm>
        </p:spPr>
        <p:txBody>
          <a:bodyPr/>
          <a:lstStyle/>
          <a:p>
            <a:pPr algn="ctr"/>
            <a:r>
              <a:rPr lang="en-US"/>
              <a:t>Modern World Cities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001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A high percentage of world’s business is transacted and political power is concentrated in these cities.</a:t>
            </a:r>
            <a:endParaRPr lang="en-US" sz="2800"/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Headquarters of large businesses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Media control centers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Access to political power</a:t>
            </a:r>
          </a:p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b="1">
                <a:solidFill>
                  <a:srgbClr val="FFFF66"/>
                </a:solidFill>
              </a:rPr>
              <a:t>London, New York, Tokyo</a:t>
            </a:r>
            <a:endParaRPr lang="en-US" sz="2800">
              <a:solidFill>
                <a:srgbClr val="FFFF66"/>
              </a:solidFill>
            </a:endParaRPr>
          </a:p>
          <a:p>
            <a:pPr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800">
                <a:solidFill>
                  <a:srgbClr val="FFFF66"/>
                </a:solidFill>
              </a:rPr>
              <a:t>Chicago, Los Angeles, Washington, Brussels, Frankfurt, Paris, Zurich, Sao Paulo, and Singapore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81000"/>
            <a:ext cx="7772400" cy="1143000"/>
          </a:xfrm>
        </p:spPr>
        <p:txBody>
          <a:bodyPr/>
          <a:lstStyle/>
          <a:p>
            <a:pPr algn="ctr"/>
            <a:r>
              <a:rPr lang="en-US"/>
              <a:t>Central Place Theory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7772400" cy="4114800"/>
          </a:xfrm>
        </p:spPr>
        <p:txBody>
          <a:bodyPr/>
          <a:lstStyle/>
          <a:p>
            <a:r>
              <a:rPr lang="en-US"/>
              <a:t>Walter Christaller : Markets and Services tend to be nested hierarchies with smaller towns</a:t>
            </a:r>
            <a:br>
              <a:rPr lang="en-US"/>
            </a:br>
            <a:r>
              <a:rPr lang="en-US"/>
              <a:t>serving smaller</a:t>
            </a:r>
            <a:br>
              <a:rPr lang="en-US"/>
            </a:br>
            <a:r>
              <a:rPr lang="en-US"/>
              <a:t>markets.</a:t>
            </a:r>
          </a:p>
        </p:txBody>
      </p:sp>
      <p:pic>
        <p:nvPicPr>
          <p:cNvPr id="48132" name="Picture 4" descr="circl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86200"/>
            <a:ext cx="2228850" cy="2305050"/>
          </a:xfrm>
          <a:prstGeom prst="rect">
            <a:avLst/>
          </a:prstGeom>
          <a:noFill/>
        </p:spPr>
      </p:pic>
      <p:pic>
        <p:nvPicPr>
          <p:cNvPr id="48133" name="Picture 5" descr="FG12_07"/>
          <p:cNvPicPr>
            <a:picLocks noChangeAspect="1" noChangeArrowheads="1"/>
          </p:cNvPicPr>
          <p:nvPr/>
        </p:nvPicPr>
        <p:blipFill>
          <a:blip r:embed="rId3" cstate="print"/>
          <a:srcRect l="9000" t="15140" r="26201"/>
          <a:stretch>
            <a:fillRect/>
          </a:stretch>
        </p:blipFill>
        <p:spPr bwMode="auto">
          <a:xfrm>
            <a:off x="4343400" y="2209800"/>
            <a:ext cx="4800600" cy="471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81000"/>
            <a:ext cx="7772400" cy="1143000"/>
          </a:xfrm>
        </p:spPr>
        <p:txBody>
          <a:bodyPr/>
          <a:lstStyle/>
          <a:p>
            <a:pPr algn="ctr"/>
            <a:r>
              <a:rPr lang="en-US"/>
              <a:t>Central Place Theory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7772400" cy="4114800"/>
          </a:xfrm>
        </p:spPr>
        <p:txBody>
          <a:bodyPr/>
          <a:lstStyle/>
          <a:p>
            <a:r>
              <a:rPr lang="en-US"/>
              <a:t>However, transportation and border effects can shift the distribution of towns away from theoretical uniformity.</a:t>
            </a:r>
          </a:p>
        </p:txBody>
      </p:sp>
      <p:pic>
        <p:nvPicPr>
          <p:cNvPr id="49156" name="Picture 4" descr="FG12_07"/>
          <p:cNvPicPr>
            <a:picLocks noChangeAspect="1" noChangeArrowheads="1"/>
          </p:cNvPicPr>
          <p:nvPr/>
        </p:nvPicPr>
        <p:blipFill>
          <a:blip r:embed="rId2" cstate="print"/>
          <a:srcRect l="9000" t="15140" r="26201"/>
          <a:stretch>
            <a:fillRect/>
          </a:stretch>
        </p:blipFill>
        <p:spPr bwMode="auto">
          <a:xfrm>
            <a:off x="4876800" y="2667000"/>
            <a:ext cx="4267200" cy="4191000"/>
          </a:xfrm>
          <a:prstGeom prst="rect">
            <a:avLst/>
          </a:prstGeom>
          <a:noFill/>
        </p:spPr>
      </p:pic>
      <p:pic>
        <p:nvPicPr>
          <p:cNvPr id="49157" name="Picture 5" descr="circl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438400"/>
            <a:ext cx="1295400" cy="1905000"/>
          </a:xfrm>
          <a:prstGeom prst="rect">
            <a:avLst/>
          </a:prstGeom>
          <a:noFill/>
        </p:spPr>
      </p:pic>
      <p:pic>
        <p:nvPicPr>
          <p:cNvPr id="49158" name="Picture 6" descr="circl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876800"/>
            <a:ext cx="2352675" cy="1743075"/>
          </a:xfrm>
          <a:prstGeom prst="rect">
            <a:avLst/>
          </a:prstGeom>
          <a:noFill/>
        </p:spPr>
      </p:pic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609600" y="3200400"/>
            <a:ext cx="2057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Transportation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Effect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52400" y="5562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Border Effect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Rank-Size Rule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610600" cy="21336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endParaRPr lang="en-US"/>
          </a:p>
          <a:p>
            <a:pPr>
              <a:buFont typeface="Monotype Sorts" pitchFamily="2" charset="2"/>
              <a:buNone/>
            </a:pPr>
            <a:endParaRPr lang="en-US" sz="2800"/>
          </a:p>
        </p:txBody>
      </p:sp>
      <p:pic>
        <p:nvPicPr>
          <p:cNvPr id="58372" name="Picture 4" descr="FG12_09"/>
          <p:cNvPicPr>
            <a:picLocks noChangeAspect="1" noChangeArrowheads="1"/>
          </p:cNvPicPr>
          <p:nvPr/>
        </p:nvPicPr>
        <p:blipFill>
          <a:blip r:embed="rId2" cstate="print"/>
          <a:srcRect l="10001" r="9000"/>
          <a:stretch>
            <a:fillRect/>
          </a:stretch>
        </p:blipFill>
        <p:spPr bwMode="auto">
          <a:xfrm>
            <a:off x="4495800" y="1828800"/>
            <a:ext cx="4648200" cy="4303713"/>
          </a:xfrm>
          <a:prstGeom prst="rect">
            <a:avLst/>
          </a:prstGeom>
          <a:noFill/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1752600"/>
            <a:ext cx="419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None/>
            </a:pPr>
            <a:r>
              <a:rPr kumimoji="1" lang="en-US" sz="2800">
                <a:solidFill>
                  <a:srgbClr val="FFFF66"/>
                </a:solidFill>
              </a:rPr>
              <a:t>Rank-Size Rule:</a:t>
            </a:r>
            <a:r>
              <a:rPr kumimoji="1" lang="en-US" sz="2800">
                <a:solidFill>
                  <a:srgbClr val="FFFFFF"/>
                </a:solidFill>
              </a:rPr>
              <a:t> </a:t>
            </a:r>
            <a:r>
              <a:rPr kumimoji="1" lang="en-US" sz="2800" i="1">
                <a:solidFill>
                  <a:srgbClr val="FFFFFF"/>
                </a:solidFill>
              </a:rPr>
              <a:t>n </a:t>
            </a:r>
            <a:r>
              <a:rPr kumimoji="1" lang="en-US" sz="2800">
                <a:solidFill>
                  <a:srgbClr val="FFFFFF"/>
                </a:solidFill>
              </a:rPr>
              <a:t>th-largest settlement is 1/</a:t>
            </a:r>
            <a:r>
              <a:rPr kumimoji="1" lang="en-US" sz="2800" i="1">
                <a:solidFill>
                  <a:srgbClr val="FFFFFF"/>
                </a:solidFill>
              </a:rPr>
              <a:t>n </a:t>
            </a:r>
            <a:r>
              <a:rPr kumimoji="1" lang="en-US" sz="2800">
                <a:solidFill>
                  <a:srgbClr val="FFFFFF"/>
                </a:solidFill>
              </a:rPr>
              <a:t>the population of the largest settlement. In other words, 2nd largest is 1/2 the size of largest. Works best in most developed countries that have full distribution of services.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81000"/>
            <a:ext cx="7772400" cy="1143000"/>
          </a:xfrm>
        </p:spPr>
        <p:txBody>
          <a:bodyPr/>
          <a:lstStyle/>
          <a:p>
            <a:pPr algn="ctr"/>
            <a:r>
              <a:rPr lang="en-US"/>
              <a:t>Primate City Rule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610600" cy="21336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800"/>
              <a:t>Largest settlement in a country has more than twice the number as the second ranking city. These cities tend to represent the perceived culture of the country.</a:t>
            </a:r>
            <a:endParaRPr lang="en-US"/>
          </a:p>
          <a:p>
            <a:pPr>
              <a:buFont typeface="Monotype Sorts" pitchFamily="2" charset="2"/>
              <a:buNone/>
            </a:pPr>
            <a:endParaRPr lang="en-US" sz="2800"/>
          </a:p>
        </p:txBody>
      </p:sp>
      <p:graphicFrame>
        <p:nvGraphicFramePr>
          <p:cNvPr id="57353" name="Object 9"/>
          <p:cNvGraphicFramePr>
            <a:graphicFrameLocks noChangeAspect="1"/>
          </p:cNvGraphicFramePr>
          <p:nvPr/>
        </p:nvGraphicFramePr>
        <p:xfrm>
          <a:off x="0" y="2743200"/>
          <a:ext cx="9144000" cy="1295400"/>
        </p:xfrm>
        <a:graphic>
          <a:graphicData uri="http://schemas.openxmlformats.org/presentationml/2006/ole">
            <p:oleObj spid="_x0000_s57353" name="Worksheet" r:id="rId3" imgW="5049720" imgH="694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143000"/>
          </a:xfrm>
        </p:spPr>
        <p:txBody>
          <a:bodyPr/>
          <a:lstStyle/>
          <a:p>
            <a:pPr algn="ctr"/>
            <a:r>
              <a:rPr lang="en-US"/>
              <a:t>Largest World Cities</a:t>
            </a:r>
            <a:endParaRPr lang="en-US" sz="4000">
              <a:solidFill>
                <a:srgbClr val="FFFF66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295400"/>
            <a:ext cx="5715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Ten Most Populous Today</a:t>
            </a:r>
            <a:endParaRPr lang="en-US" sz="2800"/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endParaRPr lang="en-US"/>
          </a:p>
        </p:txBody>
      </p:sp>
      <p:graphicFrame>
        <p:nvGraphicFramePr>
          <p:cNvPr id="60423" name="Object 7"/>
          <p:cNvGraphicFramePr>
            <a:graphicFrameLocks noChangeAspect="1"/>
          </p:cNvGraphicFramePr>
          <p:nvPr/>
        </p:nvGraphicFramePr>
        <p:xfrm>
          <a:off x="1295400" y="2057400"/>
          <a:ext cx="7029450" cy="3738563"/>
        </p:xfrm>
        <a:graphic>
          <a:graphicData uri="http://schemas.openxmlformats.org/presentationml/2006/ole">
            <p:oleObj spid="_x0000_s60423" name="Worksheet" r:id="rId3" imgW="4195440" imgH="223632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143000"/>
          </a:xfrm>
        </p:spPr>
        <p:txBody>
          <a:bodyPr/>
          <a:lstStyle/>
          <a:p>
            <a:pPr algn="ctr"/>
            <a:r>
              <a:rPr lang="en-US"/>
              <a:t>Largest World Cities</a:t>
            </a:r>
            <a:endParaRPr lang="en-US" sz="4000">
              <a:solidFill>
                <a:srgbClr val="FFFF66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5715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 dirty="0">
                <a:solidFill>
                  <a:srgbClr val="FFFF66"/>
                </a:solidFill>
              </a:rPr>
              <a:t>Ten Most Populous in A.D. 1975</a:t>
            </a:r>
            <a:endParaRPr lang="en-US" sz="2800" dirty="0"/>
          </a:p>
          <a:p>
            <a:pPr>
              <a:buFont typeface="Monotype Sorts" pitchFamily="2" charset="2"/>
              <a:buNone/>
            </a:pPr>
            <a:r>
              <a:rPr lang="en-US" sz="2400" dirty="0"/>
              <a:t>1. Tokyo 			19.8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2. New York 			15.9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3. Shanghai 			11.4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4. </a:t>
            </a:r>
            <a:r>
              <a:rPr lang="en-US" sz="2400"/>
              <a:t>México </a:t>
            </a:r>
            <a:r>
              <a:rPr lang="en-US" sz="2400" smtClean="0"/>
              <a:t>City</a:t>
            </a:r>
            <a:r>
              <a:rPr lang="en-US" sz="2400"/>
              <a:t>		</a:t>
            </a:r>
            <a:r>
              <a:rPr lang="en-US" sz="2400" smtClean="0"/>
              <a:t>11.2 </a:t>
            </a:r>
            <a:r>
              <a:rPr lang="en-US" sz="2400"/>
              <a:t>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5. São Paulo 			9.9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6. Osaka 			9.8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7. Buenos Aires 		9.1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8. Los Angeles 		8.9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9. Paris 			8.9 million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10. Beijing 			8.5 million</a:t>
            </a:r>
          </a:p>
          <a:p>
            <a:pPr algn="r">
              <a:buClr>
                <a:schemeClr val="accent2"/>
              </a:buClr>
              <a:buFont typeface="Monotype Sorts" pitchFamily="2" charset="2"/>
              <a:buNone/>
            </a:pPr>
            <a:endParaRPr lang="en-US" sz="1800" dirty="0"/>
          </a:p>
          <a:p>
            <a:pPr algn="r">
              <a:buClr>
                <a:schemeClr val="accent2"/>
              </a:buClr>
              <a:buFont typeface="Monotype Sorts" pitchFamily="2" charset="2"/>
              <a:buNone/>
            </a:pPr>
            <a:r>
              <a:rPr lang="en-US" sz="1800" dirty="0"/>
              <a:t>Source: U.N., 2001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705600" y="5029200"/>
            <a:ext cx="2438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  <a:latin typeface="Times New Roman" pitchFamily="18" charset="0"/>
              </a:rPr>
              <a:t>* Note that five of these cities are in the Core or more developed world.</a:t>
            </a:r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143000"/>
          </a:xfrm>
        </p:spPr>
        <p:txBody>
          <a:bodyPr/>
          <a:lstStyle/>
          <a:p>
            <a:pPr algn="ctr"/>
            <a:r>
              <a:rPr lang="en-US"/>
              <a:t>Largest World Cities</a:t>
            </a:r>
            <a:endParaRPr lang="en-US" sz="4000">
              <a:solidFill>
                <a:srgbClr val="FFFF66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5715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 dirty="0">
                <a:solidFill>
                  <a:srgbClr val="FFFF66"/>
                </a:solidFill>
              </a:rPr>
              <a:t>Ten Most Populous by A.D. 2015</a:t>
            </a:r>
            <a:endParaRPr lang="en-US" sz="2800" dirty="0"/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1. Tokyo 			28.7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2. Bombay 			27.4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3. Lagos 			24.4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4. Shanghai 			23.4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5. Jakarta 			21.2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6. São Paulo 			20.8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7. Karachi 			20.6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8. Beijing 			19.4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9. Dhaka, Bangladesh 	19.0 million</a:t>
            </a:r>
          </a:p>
          <a:p>
            <a:pPr>
              <a:buClr>
                <a:schemeClr val="accent2"/>
              </a:buClr>
              <a:buFont typeface="Monotype Sorts" pitchFamily="2" charset="2"/>
              <a:buNone/>
            </a:pPr>
            <a:r>
              <a:rPr lang="en-US" sz="2400" dirty="0"/>
              <a:t>10. </a:t>
            </a:r>
            <a:r>
              <a:rPr lang="en-US" sz="2400" dirty="0" smtClean="0"/>
              <a:t>México City </a:t>
            </a:r>
            <a:r>
              <a:rPr lang="en-US" sz="2400" dirty="0"/>
              <a:t>		</a:t>
            </a:r>
            <a:r>
              <a:rPr lang="en-US" sz="2400" dirty="0" smtClean="0"/>
              <a:t>18.8 </a:t>
            </a:r>
            <a:r>
              <a:rPr lang="en-US" sz="2400" dirty="0"/>
              <a:t>million</a:t>
            </a:r>
          </a:p>
          <a:p>
            <a:pPr algn="r">
              <a:buClr>
                <a:schemeClr val="accent2"/>
              </a:buClr>
              <a:buFont typeface="Monotype Sorts" pitchFamily="2" charset="2"/>
              <a:buNone/>
            </a:pPr>
            <a:endParaRPr lang="en-US" sz="1800" dirty="0"/>
          </a:p>
          <a:p>
            <a:pPr algn="r">
              <a:buClr>
                <a:schemeClr val="accent2"/>
              </a:buClr>
              <a:buFont typeface="Monotype Sorts" pitchFamily="2" charset="2"/>
              <a:buNone/>
            </a:pPr>
            <a:r>
              <a:rPr lang="en-US" sz="1800" dirty="0"/>
              <a:t>Source: U.N., 2001</a:t>
            </a:r>
            <a:endParaRPr lang="en-US" dirty="0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705600" y="5029200"/>
            <a:ext cx="243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  <a:latin typeface="Times New Roman" pitchFamily="18" charset="0"/>
              </a:rPr>
              <a:t>* Note that only one of these cities is in the Core of the more developed world!</a:t>
            </a:r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0" y="457200"/>
            <a:ext cx="8816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FFFF66"/>
                </a:solidFill>
              </a:rPr>
              <a:t>Megalopolis</a:t>
            </a:r>
            <a:endParaRPr lang="en-US">
              <a:latin typeface="Times New Roman" pitchFamily="18" charset="0"/>
            </a:endParaRPr>
          </a:p>
        </p:txBody>
      </p:sp>
      <p:pic>
        <p:nvPicPr>
          <p:cNvPr id="62468" name="Picture 4" descr="megalopol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352925" cy="4505325"/>
          </a:xfrm>
          <a:prstGeom prst="rect">
            <a:avLst/>
          </a:prstGeo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3962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Illustrates the difference between strict city proper definitions and broader urban agglomerations.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To define urbanized areas, the U.S. Census Bureau uses the term Metropolitan Statistical Area (MSA) or Consolidated MSA (CMSA) if two of them overlap.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apture"/>
          <p:cNvPicPr>
            <a:picLocks noChangeAspect="1" noChangeArrowheads="1"/>
          </p:cNvPicPr>
          <p:nvPr/>
        </p:nvPicPr>
        <p:blipFill>
          <a:blip r:embed="rId2" cstate="print"/>
          <a:srcRect l="781" t="18817" r="3125" b="12366"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0" y="0"/>
            <a:ext cx="8816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FFFF66"/>
                </a:solidFill>
              </a:rPr>
              <a:t>U.S. Urban Growth Stages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Historic Cities and City Functions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153400" cy="2514600"/>
          </a:xfrm>
        </p:spPr>
        <p:txBody>
          <a:bodyPr/>
          <a:lstStyle/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/>
              <a:t> Cities as location of industry and services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/>
              <a:t> Cities as centers of social and technological innovation and freedom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pPr algn="ctr"/>
            <a:r>
              <a:rPr lang="en-US" sz="4000" b="1">
                <a:solidFill>
                  <a:srgbClr val="FFFF66"/>
                </a:solidFill>
              </a:rPr>
              <a:t>European Cities: </a:t>
            </a:r>
            <a:br>
              <a:rPr lang="en-US" sz="4000" b="1">
                <a:solidFill>
                  <a:srgbClr val="FFFF66"/>
                </a:solidFill>
              </a:rPr>
            </a:br>
            <a:r>
              <a:rPr lang="en-US" sz="4000">
                <a:solidFill>
                  <a:srgbClr val="FFFF66"/>
                </a:solidFill>
              </a:rPr>
              <a:t>result of very long histories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848600" cy="4648200"/>
          </a:xfrm>
        </p:spPr>
        <p:txBody>
          <a:bodyPr/>
          <a:lstStyle/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Complex street patterns</a:t>
            </a:r>
            <a:r>
              <a:rPr lang="en-US" sz="1800"/>
              <a:t> - prior to automobile, weird angles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Plazas and Squares </a:t>
            </a:r>
            <a:r>
              <a:rPr lang="en-US" sz="1800"/>
              <a:t>- from Greek, Roman, Medieval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High density and compact form</a:t>
            </a:r>
            <a:r>
              <a:rPr lang="en-US" sz="1800"/>
              <a:t> - wall around city or low-growth zoning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Low skylines - </a:t>
            </a:r>
            <a:r>
              <a:rPr lang="en-US" sz="1800"/>
              <a:t>many built before elevators, others required cathedral or monument to be highest structure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Lively downtowns - </a:t>
            </a:r>
            <a:r>
              <a:rPr lang="en-US" sz="1800"/>
              <a:t>center of social life, not just office work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Neighborhood stability - </a:t>
            </a:r>
            <a:r>
              <a:rPr lang="en-US" sz="1800"/>
              <a:t>Europeans moved less frequently than we do.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Scars of War - </a:t>
            </a:r>
            <a:r>
              <a:rPr lang="en-US" sz="1800"/>
              <a:t>many wars , many cities originally defensive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Symbolism - </a:t>
            </a:r>
            <a:r>
              <a:rPr lang="en-US" sz="1800"/>
              <a:t>gothic cathedrals, palaces, and castles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3"/>
            </a:pPr>
            <a:r>
              <a:rPr lang="en-US" sz="1800" b="1"/>
              <a:t>Municipal Socialism - </a:t>
            </a:r>
            <a:r>
              <a:rPr lang="en-US" sz="1800"/>
              <a:t>many residents live in buildings that are owned by city gov’t. Some of these are massive housing projects, others small scale apartment buildings.</a:t>
            </a:r>
          </a:p>
          <a:p>
            <a:pPr>
              <a:buFont typeface="Monotype Sorts" pitchFamily="2" charset="2"/>
              <a:buNone/>
            </a:pPr>
            <a:endParaRPr lang="en-US" sz="80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4" name="Picture 8" descr="VueAerienneMT"/>
          <p:cNvPicPr>
            <a:picLocks noChangeAspect="1" noChangeArrowheads="1"/>
          </p:cNvPicPr>
          <p:nvPr/>
        </p:nvPicPr>
        <p:blipFill>
          <a:blip r:embed="rId2" cstate="print"/>
          <a:srcRect r="1666"/>
          <a:stretch>
            <a:fillRect/>
          </a:stretch>
        </p:blipFill>
        <p:spPr bwMode="auto">
          <a:xfrm>
            <a:off x="228600" y="609600"/>
            <a:ext cx="8686800" cy="5775325"/>
          </a:xfrm>
          <a:prstGeom prst="rect">
            <a:avLst/>
          </a:prstGeom>
          <a:noFill/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pic>
        <p:nvPicPr>
          <p:cNvPr id="75783" name="Picture 7" descr="EuropeT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953000"/>
            <a:ext cx="2451100" cy="1905000"/>
          </a:xfrm>
          <a:prstGeom prst="rect">
            <a:avLst/>
          </a:prstGeom>
          <a:noFill/>
        </p:spPr>
      </p:pic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3505200" y="6400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Toulouse, France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Italian Bikes 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8458200" cy="5334000"/>
          </a:xfrm>
          <a:prstGeom prst="rect">
            <a:avLst/>
          </a:prstGeom>
          <a:noFill/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133600" y="59436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Ferrara, Italy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Norway Village 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686800" cy="5554663"/>
          </a:xfrm>
          <a:prstGeom prst="rect">
            <a:avLst/>
          </a:prstGeom>
          <a:noFill/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057400" y="6400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Sogne, Norway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Venice Facade 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839200" cy="5815013"/>
          </a:xfrm>
          <a:prstGeom prst="rect">
            <a:avLst/>
          </a:prstGeom>
          <a:noFill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1981200" y="6172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Venice, Italy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pic>
        <p:nvPicPr>
          <p:cNvPr id="79877" name="Picture 5" descr="french all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981200" y="6400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Somewhere in France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 descr="29530441cuJAjQvSld_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553325" cy="6272213"/>
          </a:xfrm>
          <a:prstGeom prst="rect">
            <a:avLst/>
          </a:prstGeom>
          <a:noFill/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981200" y="6400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Amsterdam, The Netherlands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3" name="Picture 3" descr="70082066KptYWL_ph"/>
          <p:cNvPicPr>
            <a:picLocks noChangeAspect="1" noChangeArrowheads="1"/>
          </p:cNvPicPr>
          <p:nvPr/>
        </p:nvPicPr>
        <p:blipFill>
          <a:blip r:embed="rId2" cstate="print"/>
          <a:srcRect b="3334"/>
          <a:stretch>
            <a:fillRect/>
          </a:stretch>
        </p:blipFill>
        <p:spPr bwMode="auto">
          <a:xfrm>
            <a:off x="609600" y="685800"/>
            <a:ext cx="7620000" cy="5524500"/>
          </a:xfrm>
          <a:prstGeom prst="rect">
            <a:avLst/>
          </a:prstGeom>
          <a:noFill/>
        </p:spPr>
      </p:pic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1981200" y="60960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Florence, Italy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3" descr="copen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85850"/>
            <a:ext cx="7010400" cy="4686300"/>
          </a:xfrm>
          <a:prstGeom prst="rect">
            <a:avLst/>
          </a:prstGeom>
          <a:noFill/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133600" y="59436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Copenhagen, Denmark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533400"/>
            <a:ext cx="8534400" cy="1143000"/>
          </a:xfrm>
        </p:spPr>
        <p:txBody>
          <a:bodyPr/>
          <a:lstStyle/>
          <a:p>
            <a:pPr algn="ctr"/>
            <a:r>
              <a:rPr lang="en-US" sz="3600" b="1">
                <a:solidFill>
                  <a:srgbClr val="FFFF66"/>
                </a:solidFill>
              </a:rPr>
              <a:t>Europe versus U.S. Cities: Sprawl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pic>
        <p:nvPicPr>
          <p:cNvPr id="74759" name="Picture 7" descr="FG13_21"/>
          <p:cNvPicPr>
            <a:picLocks noChangeAspect="1" noChangeArrowheads="1"/>
          </p:cNvPicPr>
          <p:nvPr/>
        </p:nvPicPr>
        <p:blipFill>
          <a:blip r:embed="rId2" cstate="print"/>
          <a:srcRect t="15334" b="15334"/>
          <a:stretch>
            <a:fillRect/>
          </a:stretch>
        </p:blipFill>
        <p:spPr bwMode="auto">
          <a:xfrm>
            <a:off x="762000" y="685800"/>
            <a:ext cx="7848600" cy="4081463"/>
          </a:xfrm>
          <a:prstGeom prst="rect">
            <a:avLst/>
          </a:prstGeom>
          <a:noFill/>
        </p:spPr>
      </p:pic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381000" y="4757738"/>
            <a:ext cx="8763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</a:rPr>
              <a:t>European cities, including this hypothetical U.K. example, tend to restrict suburban development, thereby concentrating new development in and around existing concentrations. This leaves large rings of open space, so-called </a:t>
            </a:r>
            <a:r>
              <a:rPr lang="en-US">
                <a:solidFill>
                  <a:srgbClr val="FFFF66"/>
                </a:solidFill>
              </a:rPr>
              <a:t>greenbelts</a:t>
            </a:r>
            <a:r>
              <a:rPr lang="en-US">
                <a:solidFill>
                  <a:srgbClr val="FFFFFF"/>
                </a:solidFill>
              </a:rPr>
              <a:t>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66"/>
                </a:solidFill>
              </a:rPr>
              <a:t>What are the social costs of sprawl?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en-US"/>
              <a:t>Historic City Functions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86800" cy="4419600"/>
          </a:xfrm>
        </p:spPr>
        <p:txBody>
          <a:bodyPr/>
          <a:lstStyle/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 Commercial Centers </a:t>
            </a:r>
            <a:r>
              <a:rPr lang="en-US" sz="2000" dirty="0"/>
              <a:t>- Fresno, Venice, New York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 Industrial Cities </a:t>
            </a:r>
            <a:r>
              <a:rPr lang="en-US" sz="2000" dirty="0"/>
              <a:t>- Manchester, Detroit, Los Angeles</a:t>
            </a:r>
            <a:endParaRPr lang="en-US" dirty="0"/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Primary Resources </a:t>
            </a:r>
            <a:r>
              <a:rPr lang="en-US" sz="2000" dirty="0"/>
              <a:t>- Scotia</a:t>
            </a:r>
            <a:r>
              <a:rPr lang="en-US" sz="2000" dirty="0" smtClean="0"/>
              <a:t>, </a:t>
            </a:r>
            <a:r>
              <a:rPr lang="en-US" sz="2000" dirty="0"/>
              <a:t>Nevada City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 Resort Cities </a:t>
            </a:r>
            <a:r>
              <a:rPr lang="en-US" sz="2800" dirty="0"/>
              <a:t>- </a:t>
            </a:r>
            <a:r>
              <a:rPr lang="en-US" sz="2000" dirty="0"/>
              <a:t>Santa Barbara, Las Vegas, Marseille</a:t>
            </a:r>
            <a:endParaRPr lang="en-US" sz="2400" dirty="0"/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 Government / Religious Centers </a:t>
            </a:r>
            <a:r>
              <a:rPr lang="en-US" sz="2000" dirty="0"/>
              <a:t>- Monterey, D.C., Brasilia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r>
              <a:rPr lang="en-US" dirty="0"/>
              <a:t> Education Centers </a:t>
            </a:r>
            <a:r>
              <a:rPr lang="en-US" sz="2800" dirty="0"/>
              <a:t>- </a:t>
            </a:r>
            <a:r>
              <a:rPr lang="en-US" sz="2000" dirty="0"/>
              <a:t>Palo Alto, Berkeley</a:t>
            </a:r>
          </a:p>
          <a:p>
            <a:pPr>
              <a:buClr>
                <a:schemeClr val="accent2"/>
              </a:buClr>
              <a:buFont typeface="Monotype Sorts" pitchFamily="2" charset="2"/>
              <a:buChar char="4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4000" b="1">
                <a:solidFill>
                  <a:srgbClr val="FFFF66"/>
                </a:solidFill>
              </a:rPr>
              <a:t>Modeling Cities: </a:t>
            </a:r>
            <a:br>
              <a:rPr lang="en-US" sz="4000" b="1">
                <a:solidFill>
                  <a:srgbClr val="FFFF66"/>
                </a:solidFill>
              </a:rPr>
            </a:br>
            <a:r>
              <a:rPr lang="en-US" sz="4000">
                <a:solidFill>
                  <a:srgbClr val="FFFF66"/>
                </a:solidFill>
              </a:rPr>
              <a:t>concentric zone model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pic>
        <p:nvPicPr>
          <p:cNvPr id="69638" name="Picture 6" descr="FG13_05"/>
          <p:cNvPicPr>
            <a:picLocks noChangeAspect="1" noChangeArrowheads="1"/>
          </p:cNvPicPr>
          <p:nvPr/>
        </p:nvPicPr>
        <p:blipFill>
          <a:blip r:embed="rId2" cstate="print"/>
          <a:srcRect t="21333" b="21333"/>
          <a:stretch>
            <a:fillRect/>
          </a:stretch>
        </p:blipFill>
        <p:spPr bwMode="auto">
          <a:xfrm>
            <a:off x="0" y="1066800"/>
            <a:ext cx="9144000" cy="3932238"/>
          </a:xfrm>
          <a:prstGeom prst="rect">
            <a:avLst/>
          </a:prstGeom>
          <a:noFill/>
        </p:spPr>
      </p:pic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228600" y="4940300"/>
            <a:ext cx="8686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1 CBD -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businesses, highest land value</a:t>
            </a:r>
            <a:br>
              <a:rPr lang="en-US" sz="2000">
                <a:solidFill>
                  <a:srgbClr val="FFFFFF"/>
                </a:solidFill>
                <a:latin typeface="Times New Roman" pitchFamily="18" charset="0"/>
              </a:rPr>
            </a:b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2 Transition Zone -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poorest people, blue collar used to live here</a:t>
            </a: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/>
            </a:r>
            <a:br>
              <a:rPr lang="en-US">
                <a:solidFill>
                  <a:srgbClr val="FFFFFF"/>
                </a:solidFill>
                <a:latin typeface="Times New Roman" pitchFamily="18" charset="0"/>
              </a:rPr>
            </a:b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3 Independent Workers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- apartments, blue collar workers (walk to work)</a:t>
            </a:r>
            <a:br>
              <a:rPr lang="en-US" sz="2000">
                <a:solidFill>
                  <a:srgbClr val="FFFFFF"/>
                </a:solidFill>
                <a:latin typeface="Times New Roman" pitchFamily="18" charset="0"/>
              </a:rPr>
            </a:b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4 White Collar Homes -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horse and buggy, streetcars</a:t>
            </a:r>
            <a:br>
              <a:rPr lang="en-US" sz="2000">
                <a:solidFill>
                  <a:srgbClr val="FFFFFF"/>
                </a:solidFill>
                <a:latin typeface="Times New Roman" pitchFamily="18" charset="0"/>
              </a:rPr>
            </a:b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5 Commuters -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no daily contact (lettuce farmers);  later</a:t>
            </a: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trains allow many</a:t>
            </a: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4000" b="1">
                <a:solidFill>
                  <a:srgbClr val="FFFF66"/>
                </a:solidFill>
              </a:rPr>
              <a:t>Modeling Cities: </a:t>
            </a:r>
            <a:br>
              <a:rPr lang="en-US" sz="4000" b="1">
                <a:solidFill>
                  <a:srgbClr val="FFFF66"/>
                </a:solidFill>
              </a:rPr>
            </a:br>
            <a:r>
              <a:rPr lang="en-US" sz="4000">
                <a:solidFill>
                  <a:srgbClr val="FFFF66"/>
                </a:solidFill>
              </a:rPr>
              <a:t>sector model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28600" y="4648200"/>
            <a:ext cx="868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Stresses the importance of transportation corridors. Sees growth of various urban activities as expanding along roads, rivers, or train routes.</a:t>
            </a:r>
          </a:p>
        </p:txBody>
      </p:sp>
      <p:pic>
        <p:nvPicPr>
          <p:cNvPr id="70663" name="Picture 7" descr="FG13_06"/>
          <p:cNvPicPr>
            <a:picLocks noChangeAspect="1" noChangeArrowheads="1"/>
          </p:cNvPicPr>
          <p:nvPr/>
        </p:nvPicPr>
        <p:blipFill>
          <a:blip r:embed="rId2" cstate="print"/>
          <a:srcRect t="24667" b="27333"/>
          <a:stretch>
            <a:fillRect/>
          </a:stretch>
        </p:blipFill>
        <p:spPr bwMode="auto">
          <a:xfrm>
            <a:off x="0" y="1143000"/>
            <a:ext cx="9144000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400" y="5029200"/>
            <a:ext cx="4800600" cy="1143000"/>
          </a:xfrm>
        </p:spPr>
        <p:txBody>
          <a:bodyPr/>
          <a:lstStyle/>
          <a:p>
            <a:r>
              <a:rPr lang="en-US" sz="4000" b="1">
                <a:solidFill>
                  <a:srgbClr val="FFFF66"/>
                </a:solidFill>
              </a:rPr>
              <a:t>Modeling Cities: </a:t>
            </a:r>
            <a:br>
              <a:rPr lang="en-US" sz="4000" b="1">
                <a:solidFill>
                  <a:srgbClr val="FFFF66"/>
                </a:solidFill>
              </a:rPr>
            </a:br>
            <a:r>
              <a:rPr lang="en-US" sz="4000">
                <a:solidFill>
                  <a:srgbClr val="FFFF66"/>
                </a:solidFill>
              </a:rPr>
              <a:t>multiple-nuclei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4419600"/>
            <a:ext cx="3657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Stresses the importance of multiple nodes of activity, not a single CBD. Ports, airports, universities attract certain uses while repelling others.</a:t>
            </a:r>
          </a:p>
        </p:txBody>
      </p:sp>
      <p:pic>
        <p:nvPicPr>
          <p:cNvPr id="71686" name="Picture 6" descr="FG13_07"/>
          <p:cNvPicPr>
            <a:picLocks noChangeAspect="1" noChangeArrowheads="1"/>
          </p:cNvPicPr>
          <p:nvPr/>
        </p:nvPicPr>
        <p:blipFill>
          <a:blip r:embed="rId2" cstate="print"/>
          <a:srcRect t="3293" b="6172"/>
          <a:stretch>
            <a:fillRect/>
          </a:stretch>
        </p:blipFill>
        <p:spPr bwMode="auto">
          <a:xfrm>
            <a:off x="0" y="0"/>
            <a:ext cx="6172200" cy="4191000"/>
          </a:xfrm>
          <a:prstGeom prst="rect">
            <a:avLst/>
          </a:prstGeom>
          <a:noFill/>
        </p:spPr>
      </p:pic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248400" y="304800"/>
            <a:ext cx="2743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</a:rPr>
              <a:t>* The reality is that none of these models, created between the World Wars, adequately describes U.S. cities. Taken together, though, they are useful.</a:t>
            </a:r>
            <a:endParaRPr lang="en-US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400" y="5029200"/>
            <a:ext cx="4800600" cy="1143000"/>
          </a:xfrm>
        </p:spPr>
        <p:txBody>
          <a:bodyPr/>
          <a:lstStyle/>
          <a:p>
            <a:r>
              <a:rPr lang="en-US" sz="4000" b="1">
                <a:solidFill>
                  <a:srgbClr val="FFFF66"/>
                </a:solidFill>
              </a:rPr>
              <a:t>Modeling Cities: </a:t>
            </a:r>
            <a:br>
              <a:rPr lang="en-US" sz="4000" b="1">
                <a:solidFill>
                  <a:srgbClr val="FFFF66"/>
                </a:solidFill>
              </a:rPr>
            </a:br>
            <a:r>
              <a:rPr lang="en-US" sz="4000">
                <a:solidFill>
                  <a:srgbClr val="FFFF66"/>
                </a:solidFill>
              </a:rPr>
              <a:t>multiple-nuclei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263525" y="19319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>
              <a:latin typeface="Times New Roman" pitchFamily="18" charset="0"/>
            </a:endParaRP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28600" y="4419600"/>
            <a:ext cx="3657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Stresses the importance of multiple nodes of activity, not a single CBD. Ports, airports, universities attract certain uses while repelling others.</a:t>
            </a:r>
          </a:p>
        </p:txBody>
      </p:sp>
      <p:pic>
        <p:nvPicPr>
          <p:cNvPr id="73733" name="Picture 5" descr="FG13_07"/>
          <p:cNvPicPr>
            <a:picLocks noChangeAspect="1" noChangeArrowheads="1"/>
          </p:cNvPicPr>
          <p:nvPr/>
        </p:nvPicPr>
        <p:blipFill>
          <a:blip r:embed="rId2" cstate="print"/>
          <a:srcRect t="3293" b="6172"/>
          <a:stretch>
            <a:fillRect/>
          </a:stretch>
        </p:blipFill>
        <p:spPr bwMode="auto">
          <a:xfrm>
            <a:off x="0" y="0"/>
            <a:ext cx="6172200" cy="4191000"/>
          </a:xfrm>
          <a:prstGeom prst="rect">
            <a:avLst/>
          </a:prstGeom>
          <a:noFill/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248400" y="304800"/>
            <a:ext cx="2743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</a:rPr>
              <a:t>* The reality is that none of these models, created between the World Wars, adequately describes U.S. cities. Taken together, though, they are useful.</a:t>
            </a:r>
            <a:endParaRPr lang="en-US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457200"/>
            <a:ext cx="7772400" cy="1143000"/>
          </a:xfrm>
        </p:spPr>
        <p:txBody>
          <a:bodyPr/>
          <a:lstStyle/>
          <a:p>
            <a:r>
              <a:rPr lang="en-US" sz="3600" b="1"/>
              <a:t>Changes in Cities in the U.S. </a:t>
            </a:r>
            <a:endParaRPr lang="en-US" sz="4000" b="1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b="1"/>
              <a:t>U.S. population has been moving out of the city centers to the suburbs</a:t>
            </a:r>
            <a:r>
              <a:rPr lang="en-US" sz="2800" b="1"/>
              <a:t>: </a:t>
            </a:r>
            <a:r>
              <a:rPr lang="en-US" sz="2400"/>
              <a:t>suburbanization and counterurbanization</a:t>
            </a:r>
            <a:endParaRPr lang="en-US" sz="2800"/>
          </a:p>
        </p:txBody>
      </p:sp>
      <p:pic>
        <p:nvPicPr>
          <p:cNvPr id="67588" name="Picture 4" descr="FG03_14"/>
          <p:cNvPicPr>
            <a:picLocks noChangeAspect="1" noChangeArrowheads="1"/>
          </p:cNvPicPr>
          <p:nvPr/>
        </p:nvPicPr>
        <p:blipFill>
          <a:blip r:embed="rId2" cstate="print"/>
          <a:srcRect l="11000" r="12000"/>
          <a:stretch>
            <a:fillRect/>
          </a:stretch>
        </p:blipFill>
        <p:spPr bwMode="auto">
          <a:xfrm>
            <a:off x="3352800" y="1554163"/>
            <a:ext cx="5791200" cy="5322887"/>
          </a:xfrm>
          <a:prstGeom prst="rect">
            <a:avLst/>
          </a:prstGeom>
          <a:noFill/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886200" y="6400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  <a:latin typeface="Arial" charset="0"/>
              </a:rPr>
              <a:t>U.S. intraregional migration during 1990s</a:t>
            </a:r>
            <a:r>
              <a:rPr lang="en-US">
                <a:solidFill>
                  <a:srgbClr val="0000FF"/>
                </a:solidFill>
                <a:latin typeface="Times New Roman" pitchFamily="18" charset="0"/>
              </a:rPr>
              <a:t>.</a:t>
            </a:r>
            <a:endParaRPr lang="en-US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0" y="1828800"/>
            <a:ext cx="33528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FFF66"/>
                </a:solidFill>
                <a:latin typeface="Arial" charset="0"/>
              </a:rPr>
              <a:t>Developed Countries:</a:t>
            </a:r>
            <a:r>
              <a:rPr lang="en-US" b="1">
                <a:solidFill>
                  <a:srgbClr val="FFFFFF"/>
                </a:solidFill>
                <a:latin typeface="Arial" charset="0"/>
              </a:rPr>
              <a:t> suburbanization</a:t>
            </a:r>
            <a:endParaRPr lang="en-US">
              <a:solidFill>
                <a:srgbClr val="FFFFFF"/>
              </a:solidFill>
              <a:latin typeface="Arial" charset="0"/>
            </a:endParaRP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wealthy move to suburbs 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automobiles and roads; ‘American Dream’</a:t>
            </a:r>
            <a:endParaRPr lang="en-US">
              <a:solidFill>
                <a:srgbClr val="FFFFFF"/>
              </a:solidFill>
              <a:latin typeface="Arial" charset="0"/>
            </a:endParaRP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better services</a:t>
            </a:r>
          </a:p>
          <a:p>
            <a:pPr>
              <a:buFont typeface="Symbol" pitchFamily="18" charset="2"/>
              <a:buChar char="·"/>
            </a:pPr>
            <a:r>
              <a:rPr lang="en-US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wealthy move to suburbs</a:t>
            </a:r>
            <a:endParaRPr lang="en-US">
              <a:solidFill>
                <a:srgbClr val="FFFFFF"/>
              </a:solidFill>
              <a:latin typeface="Arial" charset="0"/>
            </a:endParaRPr>
          </a:p>
          <a:p>
            <a:r>
              <a:rPr lang="en-US" b="1">
                <a:solidFill>
                  <a:srgbClr val="FFFF66"/>
                </a:solidFill>
                <a:latin typeface="Arial" charset="0"/>
              </a:rPr>
              <a:t>counterurbanization</a:t>
            </a:r>
            <a:endParaRPr lang="en-US">
              <a:solidFill>
                <a:srgbClr val="FFFFFF"/>
              </a:solidFill>
              <a:latin typeface="Arial" charset="0"/>
            </a:endParaRP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idyllic settings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cost of land for retirement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slow pace, yet high tech connections to services and 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-457200"/>
            <a:ext cx="7772400" cy="1143000"/>
          </a:xfrm>
        </p:spPr>
        <p:txBody>
          <a:bodyPr/>
          <a:lstStyle/>
          <a:p>
            <a:r>
              <a:rPr lang="en-US" sz="3600" b="1"/>
              <a:t>Changes in Cities in LDCs </a:t>
            </a:r>
            <a:endParaRPr lang="en-US" sz="4000" b="1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b="1"/>
              <a:t>Populations of cities in the less developed world have been surging</a:t>
            </a:r>
            <a:r>
              <a:rPr lang="en-US" sz="2800" b="1"/>
              <a:t>: </a:t>
            </a:r>
            <a:r>
              <a:rPr lang="en-US" sz="2400"/>
              <a:t>urbanization, migration, natural increase</a:t>
            </a:r>
            <a:endParaRPr lang="en-US" sz="2800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52400" y="1981200"/>
            <a:ext cx="3352800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FFFF66"/>
                </a:solidFill>
                <a:latin typeface="Arial" charset="0"/>
              </a:rPr>
              <a:t>Urbanization in LDCs:</a:t>
            </a:r>
            <a:endParaRPr lang="en-US">
              <a:solidFill>
                <a:srgbClr val="FFFF66"/>
              </a:solidFill>
              <a:latin typeface="Arial" charset="0"/>
            </a:endParaRPr>
          </a:p>
          <a:p>
            <a:pPr>
              <a:buFont typeface="Symbol" pitchFamily="18" charset="2"/>
              <a:buChar char="·"/>
            </a:pPr>
            <a:r>
              <a:rPr lang="en-US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driven by changes in economy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the poor live in the suburbs, rich live in CBD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cities struggle to provide jobs and housing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services overtaxed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squatter settlements common</a:t>
            </a:r>
          </a:p>
          <a:p>
            <a:pPr>
              <a:buFont typeface="Symbol" pitchFamily="18" charset="2"/>
              <a:buChar char="·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crime on the rise</a:t>
            </a: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68615" name="Picture 7" descr="FG13_16A"/>
          <p:cNvPicPr>
            <a:picLocks noChangeAspect="1" noChangeArrowheads="1"/>
          </p:cNvPicPr>
          <p:nvPr/>
        </p:nvPicPr>
        <p:blipFill>
          <a:blip r:embed="rId2" cstate="print"/>
          <a:srcRect l="6999" r="7001"/>
          <a:stretch>
            <a:fillRect/>
          </a:stretch>
        </p:blipFill>
        <p:spPr bwMode="auto">
          <a:xfrm>
            <a:off x="3581400" y="1600200"/>
            <a:ext cx="5334000" cy="4651375"/>
          </a:xfrm>
          <a:prstGeom prst="rect">
            <a:avLst/>
          </a:prstGeom>
          <a:noFill/>
        </p:spPr>
      </p:pic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3886200" y="6248400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Arial" charset="0"/>
              </a:rPr>
              <a:t>Rio De Janeiro, Brazil</a:t>
            </a:r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2" name="Picture 6" descr="congress brasilia"/>
          <p:cNvPicPr>
            <a:picLocks noChangeAspect="1" noChangeArrowheads="1"/>
          </p:cNvPicPr>
          <p:nvPr/>
        </p:nvPicPr>
        <p:blipFill>
          <a:blip r:embed="rId2" cstate="print"/>
          <a:srcRect b="6058"/>
          <a:stretch>
            <a:fillRect/>
          </a:stretch>
        </p:blipFill>
        <p:spPr bwMode="auto">
          <a:xfrm>
            <a:off x="4724400" y="-14288"/>
            <a:ext cx="4419600" cy="2757488"/>
          </a:xfrm>
          <a:prstGeom prst="rect">
            <a:avLst/>
          </a:prstGeom>
          <a:noFill/>
        </p:spPr>
      </p:pic>
      <p:pic>
        <p:nvPicPr>
          <p:cNvPr id="65543" name="Picture 7" descr="santa barbara"/>
          <p:cNvPicPr>
            <a:picLocks noChangeAspect="1" noChangeArrowheads="1"/>
          </p:cNvPicPr>
          <p:nvPr/>
        </p:nvPicPr>
        <p:blipFill>
          <a:blip r:embed="rId3" cstate="print"/>
          <a:srcRect b="5693"/>
          <a:stretch>
            <a:fillRect/>
          </a:stretch>
        </p:blipFill>
        <p:spPr bwMode="auto">
          <a:xfrm>
            <a:off x="4343400" y="3429000"/>
            <a:ext cx="4800600" cy="2971800"/>
          </a:xfrm>
          <a:prstGeom prst="rect">
            <a:avLst/>
          </a:prstGeom>
          <a:noFill/>
        </p:spPr>
      </p:pic>
      <p:pic>
        <p:nvPicPr>
          <p:cNvPr id="65544" name="Picture 8" descr="strip"/>
          <p:cNvPicPr>
            <a:picLocks noChangeAspect="1" noChangeArrowheads="1"/>
          </p:cNvPicPr>
          <p:nvPr/>
        </p:nvPicPr>
        <p:blipFill>
          <a:blip r:embed="rId4" cstate="print"/>
          <a:srcRect b="6012"/>
          <a:stretch>
            <a:fillRect/>
          </a:stretch>
        </p:blipFill>
        <p:spPr bwMode="auto">
          <a:xfrm>
            <a:off x="0" y="4102100"/>
            <a:ext cx="4495800" cy="2755900"/>
          </a:xfrm>
          <a:prstGeom prst="rect">
            <a:avLst/>
          </a:prstGeom>
          <a:noFill/>
        </p:spPr>
      </p:pic>
      <p:pic>
        <p:nvPicPr>
          <p:cNvPr id="65545" name="Picture 9" descr="vegas"/>
          <p:cNvPicPr>
            <a:picLocks noChangeAspect="1" noChangeArrowheads="1"/>
          </p:cNvPicPr>
          <p:nvPr/>
        </p:nvPicPr>
        <p:blipFill>
          <a:blip r:embed="rId5" cstate="print"/>
          <a:srcRect b="8594"/>
          <a:stretch>
            <a:fillRect/>
          </a:stretch>
        </p:blipFill>
        <p:spPr bwMode="auto">
          <a:xfrm>
            <a:off x="3352800" y="4953000"/>
            <a:ext cx="1358900" cy="1905000"/>
          </a:xfrm>
          <a:prstGeom prst="rect">
            <a:avLst/>
          </a:prstGeom>
          <a:noFill/>
        </p:spPr>
      </p:pic>
      <p:pic>
        <p:nvPicPr>
          <p:cNvPr id="65546" name="Picture 10" descr="venice"/>
          <p:cNvPicPr>
            <a:picLocks noChangeAspect="1" noChangeArrowheads="1"/>
          </p:cNvPicPr>
          <p:nvPr/>
        </p:nvPicPr>
        <p:blipFill>
          <a:blip r:embed="rId6" cstate="print"/>
          <a:srcRect b="6380"/>
          <a:stretch>
            <a:fillRect/>
          </a:stretch>
        </p:blipFill>
        <p:spPr bwMode="auto">
          <a:xfrm>
            <a:off x="0" y="563563"/>
            <a:ext cx="4724400" cy="284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81000"/>
            <a:ext cx="6477000" cy="1143000"/>
          </a:xfrm>
        </p:spPr>
        <p:txBody>
          <a:bodyPr/>
          <a:lstStyle/>
          <a:p>
            <a:pPr algn="ctr"/>
            <a:r>
              <a:rPr lang="en-US"/>
              <a:t>Ancient World Cities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001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Oldest cities are found in Mesopotamia, Egypt, China and Indus Valley.</a:t>
            </a:r>
          </a:p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Mesopotamia (Jordan/Iraq)</a:t>
            </a:r>
            <a:endParaRPr lang="en-US" sz="2800"/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Jericho 10,000 B.C.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Ur 3,000 B.C. (Iraq)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Walled cities based </a:t>
            </a:r>
            <a:br>
              <a:rPr lang="en-US" sz="2400"/>
            </a:br>
            <a:r>
              <a:rPr lang="en-US" sz="2400"/>
              <a:t>on agricultural trade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Ziggurat (stepped temple)</a:t>
            </a:r>
          </a:p>
        </p:txBody>
      </p:sp>
      <p:pic>
        <p:nvPicPr>
          <p:cNvPr id="51204" name="Picture 4" descr="FG12_10"/>
          <p:cNvPicPr>
            <a:picLocks noChangeAspect="1" noChangeArrowheads="1"/>
          </p:cNvPicPr>
          <p:nvPr/>
        </p:nvPicPr>
        <p:blipFill>
          <a:blip r:embed="rId2" cstate="print"/>
          <a:srcRect l="13000" t="667" r="13000"/>
          <a:stretch>
            <a:fillRect/>
          </a:stretch>
        </p:blipFill>
        <p:spPr bwMode="auto">
          <a:xfrm>
            <a:off x="4525963" y="2209800"/>
            <a:ext cx="4618037" cy="4648200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5943600" y="1828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Ancient Ur in Iraq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81000"/>
            <a:ext cx="6477000" cy="1143000"/>
          </a:xfrm>
        </p:spPr>
        <p:txBody>
          <a:bodyPr/>
          <a:lstStyle/>
          <a:p>
            <a:pPr algn="ctr"/>
            <a:r>
              <a:rPr lang="en-US"/>
              <a:t>Ancient World Cities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47244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Oldest cities are found in Mesopotamia, Egypt, China and Indus Valley.</a:t>
            </a:r>
          </a:p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E. Mediterranean</a:t>
            </a:r>
            <a:endParaRPr lang="en-US" sz="2800"/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Athens 2,500 B.C.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1st city to exceed 100,000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Many cities organized into City-States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endParaRPr lang="en-US" sz="2400"/>
          </a:p>
        </p:txBody>
      </p:sp>
      <p:pic>
        <p:nvPicPr>
          <p:cNvPr id="52229" name="Picture 5" descr="FG12_112"/>
          <p:cNvPicPr>
            <a:picLocks noChangeAspect="1" noChangeArrowheads="1"/>
          </p:cNvPicPr>
          <p:nvPr/>
        </p:nvPicPr>
        <p:blipFill>
          <a:blip r:embed="rId2" cstate="print"/>
          <a:srcRect l="14000" r="14000"/>
          <a:stretch>
            <a:fillRect/>
          </a:stretch>
        </p:blipFill>
        <p:spPr bwMode="auto">
          <a:xfrm>
            <a:off x="4718050" y="2247900"/>
            <a:ext cx="4425950" cy="4610100"/>
          </a:xfrm>
          <a:prstGeom prst="rect">
            <a:avLst/>
          </a:prstGeom>
          <a:noFill/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5943600" y="1828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imes New Roman" pitchFamily="18" charset="0"/>
              </a:rPr>
              <a:t>Ancient Athens</a:t>
            </a:r>
            <a:endParaRPr lang="en-US">
              <a:latin typeface="Times New Roman" pitchFamily="18" charset="0"/>
            </a:endParaRPr>
          </a:p>
        </p:txBody>
      </p:sp>
      <p:pic>
        <p:nvPicPr>
          <p:cNvPr id="52231" name="Picture 7" descr="acropolis"/>
          <p:cNvPicPr>
            <a:picLocks noChangeAspect="1" noChangeArrowheads="1"/>
          </p:cNvPicPr>
          <p:nvPr/>
        </p:nvPicPr>
        <p:blipFill>
          <a:blip r:embed="rId3" cstate="print"/>
          <a:srcRect b="8791"/>
          <a:stretch>
            <a:fillRect/>
          </a:stretch>
        </p:blipFill>
        <p:spPr bwMode="auto">
          <a:xfrm>
            <a:off x="381000" y="4486275"/>
            <a:ext cx="3962400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153400" cy="1143000"/>
          </a:xfrm>
        </p:spPr>
        <p:txBody>
          <a:bodyPr/>
          <a:lstStyle/>
          <a:p>
            <a:pPr algn="ctr"/>
            <a:r>
              <a:rPr lang="en-US"/>
              <a:t>Largest Ancient World Cities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 </a:t>
            </a:r>
            <a:r>
              <a:rPr lang="en-US" sz="2400">
                <a:solidFill>
                  <a:srgbClr val="FFFF66"/>
                </a:solidFill>
              </a:rPr>
              <a:t>From fall of Rome until the Industrial Revolution</a:t>
            </a:r>
            <a:endParaRPr lang="en-US" sz="4000">
              <a:solidFill>
                <a:srgbClr val="FFFF66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57150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Five Most Populous by A.D. 900</a:t>
            </a:r>
            <a:endParaRPr lang="en-US" sz="2800"/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Baghdad (Iraq)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Constantinople (Istanbul, Turkey)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Kyoto (Japan)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Changan (China)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Hangchow (China)</a:t>
            </a: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3886200" y="2743200"/>
            <a:ext cx="5715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FF"/>
              </a:buClr>
              <a:buFont typeface="Monotype Sorts" pitchFamily="2" charset="2"/>
              <a:buNone/>
            </a:pPr>
            <a:r>
              <a:rPr kumimoji="1" lang="en-US" sz="2800">
                <a:solidFill>
                  <a:srgbClr val="FFFF66"/>
                </a:solidFill>
              </a:rPr>
              <a:t>Among Largest Before Industrial Revolution</a:t>
            </a:r>
            <a:endParaRPr kumimoji="1" lang="en-US" sz="2800">
              <a:solidFill>
                <a:srgbClr val="FFFFFF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Canton (China)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Beijing (China)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Agra (India)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Cairo (Egypt)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Canton (China)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Isfahan (Iran)</a:t>
            </a:r>
          </a:p>
          <a:p>
            <a:pPr marL="742950" lvl="1" indent="-285750">
              <a:spcBef>
                <a:spcPct val="20000"/>
              </a:spcBef>
              <a:buClr>
                <a:srgbClr val="FFFFFF"/>
              </a:buClr>
              <a:buSzPct val="50000"/>
              <a:buFont typeface="Monotype Sorts" pitchFamily="2" charset="2"/>
              <a:buChar char="F"/>
            </a:pPr>
            <a:r>
              <a:rPr kumimoji="1" lang="en-US">
                <a:solidFill>
                  <a:srgbClr val="FFFFFF"/>
                </a:solidFill>
              </a:rPr>
              <a:t>Osaka (Japan)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381000"/>
            <a:ext cx="6477000" cy="1143000"/>
          </a:xfrm>
        </p:spPr>
        <p:txBody>
          <a:bodyPr/>
          <a:lstStyle/>
          <a:p>
            <a:pPr algn="ctr"/>
            <a:r>
              <a:rPr lang="en-US"/>
              <a:t>Medieval World Cities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4419600" cy="5562600"/>
          </a:xfrm>
        </p:spPr>
        <p:txBody>
          <a:bodyPr/>
          <a:lstStyle/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400"/>
              <a:t>After collapse of Roman Empire in 5th Century, Europe’s cities were diminished or abandoned.</a:t>
            </a:r>
            <a:r>
              <a:rPr lang="en-US" sz="2800">
                <a:solidFill>
                  <a:srgbClr val="FFFF66"/>
                </a:solidFill>
              </a:rPr>
              <a:t> </a:t>
            </a:r>
          </a:p>
          <a:p>
            <a:pPr>
              <a:buClr>
                <a:srgbClr val="FFFFFF"/>
              </a:buClr>
              <a:buFont typeface="Monotype Sorts" pitchFamily="2" charset="2"/>
              <a:buNone/>
            </a:pPr>
            <a:r>
              <a:rPr lang="en-US" sz="2800">
                <a:solidFill>
                  <a:srgbClr val="FFFF66"/>
                </a:solidFill>
              </a:rPr>
              <a:t>European Feudal Cities</a:t>
            </a:r>
            <a:endParaRPr lang="en-US" sz="2800"/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Begin in 11th Century 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Independent cities formed in exchange for military service to feudal lord. 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Improved roads encouraged trade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r>
              <a:rPr lang="en-US" sz="2400"/>
              <a:t>Dense and compact within defensive walls</a:t>
            </a:r>
          </a:p>
          <a:p>
            <a:pPr lvl="1">
              <a:buClr>
                <a:srgbClr val="FFFFFF"/>
              </a:buClr>
              <a:buFont typeface="Monotype Sorts" pitchFamily="2" charset="2"/>
              <a:buChar char="F"/>
            </a:pPr>
            <a:endParaRPr lang="en-US" sz="2400"/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5638800" y="6461125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Cittadella, Italy</a:t>
            </a:r>
            <a:endParaRPr lang="en-US">
              <a:latin typeface="Times New Roman" pitchFamily="18" charset="0"/>
            </a:endParaRPr>
          </a:p>
        </p:txBody>
      </p:sp>
      <p:pic>
        <p:nvPicPr>
          <p:cNvPr id="53259" name="Picture 11" descr="FG12_13"/>
          <p:cNvPicPr>
            <a:picLocks noChangeAspect="1" noChangeArrowheads="1"/>
          </p:cNvPicPr>
          <p:nvPr/>
        </p:nvPicPr>
        <p:blipFill>
          <a:blip r:embed="rId2" cstate="print"/>
          <a:srcRect l="6999" r="7001"/>
          <a:stretch>
            <a:fillRect/>
          </a:stretch>
        </p:blipFill>
        <p:spPr bwMode="auto">
          <a:xfrm>
            <a:off x="5257800" y="0"/>
            <a:ext cx="3886200" cy="3389313"/>
          </a:xfrm>
          <a:prstGeom prst="rect">
            <a:avLst/>
          </a:prstGeom>
          <a:noFill/>
        </p:spPr>
      </p:pic>
      <p:pic>
        <p:nvPicPr>
          <p:cNvPr id="53260" name="Picture 12" descr="cittadell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657600"/>
            <a:ext cx="4762500" cy="2867025"/>
          </a:xfrm>
          <a:prstGeom prst="rect">
            <a:avLst/>
          </a:prstGeom>
          <a:noFill/>
        </p:spPr>
      </p:pic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5943600" y="32766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Paris, France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81000"/>
            <a:ext cx="6477000" cy="1143000"/>
          </a:xfrm>
        </p:spPr>
        <p:txBody>
          <a:bodyPr/>
          <a:lstStyle/>
          <a:p>
            <a:pPr algn="ctr"/>
            <a:r>
              <a:rPr lang="en-US"/>
              <a:t>Medieval World Cities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5943600" y="18288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Cittadella, Italy</a:t>
            </a:r>
            <a:endParaRPr lang="en-US">
              <a:latin typeface="Times New Roman" pitchFamily="18" charset="0"/>
            </a:endParaRPr>
          </a:p>
        </p:txBody>
      </p:sp>
      <p:pic>
        <p:nvPicPr>
          <p:cNvPr id="55301" name="Picture 5" descr="cittadel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4138"/>
            <a:ext cx="9144000" cy="5503862"/>
          </a:xfrm>
          <a:prstGeom prst="rect">
            <a:avLst/>
          </a:prstGeom>
          <a:noFill/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172200" y="9144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Times New Roman" pitchFamily="18" charset="0"/>
              </a:rPr>
              <a:t>Cittadella, Italy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ene">
  <a:themeElements>
    <a:clrScheme name="">
      <a:dk1>
        <a:srgbClr val="333333"/>
      </a:dk1>
      <a:lt1>
        <a:srgbClr val="A9BDA9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D1DBD1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Seren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erene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ene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en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Designs\SERENE.POT</Template>
  <TotalTime>650</TotalTime>
  <Words>1108</Words>
  <Application>Microsoft Office PowerPoint</Application>
  <PresentationFormat>On-screen Show (4:3)</PresentationFormat>
  <Paragraphs>166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Serene</vt:lpstr>
      <vt:lpstr>Worksheet</vt:lpstr>
      <vt:lpstr>Cities and Urban Geography</vt:lpstr>
      <vt:lpstr>Historic Cities and City Functions</vt:lpstr>
      <vt:lpstr>Historic City Functions</vt:lpstr>
      <vt:lpstr>Slide 4</vt:lpstr>
      <vt:lpstr>Ancient World Cities</vt:lpstr>
      <vt:lpstr>Ancient World Cities</vt:lpstr>
      <vt:lpstr>Largest Ancient World Cities  From fall of Rome until the Industrial Revolution</vt:lpstr>
      <vt:lpstr>Medieval World Cities</vt:lpstr>
      <vt:lpstr>Medieval World Cities</vt:lpstr>
      <vt:lpstr>Modern World Cities</vt:lpstr>
      <vt:lpstr>Central Place Theory</vt:lpstr>
      <vt:lpstr>Central Place Theory</vt:lpstr>
      <vt:lpstr>  Rank-Size Rule</vt:lpstr>
      <vt:lpstr>Primate City Rule</vt:lpstr>
      <vt:lpstr>Largest World Cities</vt:lpstr>
      <vt:lpstr>Largest World Cities</vt:lpstr>
      <vt:lpstr>Largest World Cities</vt:lpstr>
      <vt:lpstr>Slide 18</vt:lpstr>
      <vt:lpstr>Slide 19</vt:lpstr>
      <vt:lpstr>European Cities:  result of very long histories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Europe versus U.S. Cities: Sprawl</vt:lpstr>
      <vt:lpstr>Modeling Cities:  concentric zone model</vt:lpstr>
      <vt:lpstr>Modeling Cities:  sector model</vt:lpstr>
      <vt:lpstr>Modeling Cities:  multiple-nuclei</vt:lpstr>
      <vt:lpstr>Modeling Cities:  multiple-nuclei</vt:lpstr>
      <vt:lpstr>Changes in Cities in the U.S. </vt:lpstr>
      <vt:lpstr>Changes in Cities in LDCs </vt:lpstr>
    </vt:vector>
  </TitlesOfParts>
  <Company>The McGraw-Hill Companies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Geography</dc:title>
  <dc:creator>McGraw-Hill Higher Education</dc:creator>
  <cp:lastModifiedBy>callen</cp:lastModifiedBy>
  <cp:revision>58</cp:revision>
  <dcterms:created xsi:type="dcterms:W3CDTF">1999-06-22T18:41:53Z</dcterms:created>
  <dcterms:modified xsi:type="dcterms:W3CDTF">2012-04-16T19:57:40Z</dcterms:modified>
</cp:coreProperties>
</file>